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22" r:id="rId4"/>
    <p:sldId id="298" r:id="rId5"/>
    <p:sldId id="315" r:id="rId6"/>
    <p:sldId id="317" r:id="rId7"/>
    <p:sldId id="318" r:id="rId8"/>
    <p:sldId id="319" r:id="rId9"/>
    <p:sldId id="320" r:id="rId10"/>
    <p:sldId id="321" r:id="rId11"/>
    <p:sldId id="311" r:id="rId12"/>
    <p:sldId id="308" r:id="rId13"/>
    <p:sldId id="309" r:id="rId14"/>
    <p:sldId id="310" r:id="rId15"/>
    <p:sldId id="323" r:id="rId16"/>
    <p:sldId id="312" r:id="rId17"/>
    <p:sldId id="259" r:id="rId1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IBS1.1 Veiligheid</a:t>
            </a:r>
          </a:p>
          <a:p>
            <a:r>
              <a:rPr lang="nl-NL" sz="4000" dirty="0" smtClean="0"/>
              <a:t>Onderdeel tarief berekenen – les 3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276872"/>
            <a:ext cx="7458075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69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opdracht 6 t/m 10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690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Overige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Rentekosten.</a:t>
            </a:r>
          </a:p>
          <a:p>
            <a:pPr lvl="1"/>
            <a:r>
              <a:rPr lang="nl-NL" dirty="0" smtClean="0"/>
              <a:t>Geld lenen kost geld</a:t>
            </a:r>
          </a:p>
          <a:p>
            <a:pPr lvl="1"/>
            <a:r>
              <a:rPr lang="nl-NL" dirty="0" smtClean="0"/>
              <a:t>Eigen geld moet iets opleveren</a:t>
            </a:r>
          </a:p>
          <a:p>
            <a:pPr lvl="1"/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780928"/>
            <a:ext cx="6300192" cy="390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00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Gemiddelde waarde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Of: gemiddeld geïnvesteerd vermogen</a:t>
            </a:r>
          </a:p>
          <a:p>
            <a:pPr marL="0" indent="0">
              <a:buNone/>
            </a:pPr>
            <a:endParaRPr lang="nl-NL" u="sng" dirty="0" smtClean="0"/>
          </a:p>
          <a:p>
            <a:pPr marL="0" indent="0">
              <a:buNone/>
            </a:pPr>
            <a:r>
              <a:rPr lang="nl-NL" u="sng" dirty="0" smtClean="0"/>
              <a:t>Aanschafprijs + restwaarde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934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Rentekosten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4929411"/>
          </a:xfrm>
        </p:spPr>
        <p:txBody>
          <a:bodyPr/>
          <a:lstStyle/>
          <a:p>
            <a:pPr marL="0" indent="0">
              <a:buNone/>
            </a:pPr>
            <a:endParaRPr lang="nl-NL" u="sng" dirty="0" smtClean="0"/>
          </a:p>
          <a:p>
            <a:pPr marL="0" indent="0">
              <a:buNone/>
            </a:pPr>
            <a:r>
              <a:rPr lang="nl-NL" u="sng" dirty="0" smtClean="0"/>
              <a:t>Aanschafwaarde + Restwaarde</a:t>
            </a:r>
            <a:r>
              <a:rPr lang="nl-NL" dirty="0" smtClean="0"/>
              <a:t>     x de rentevoet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660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mtClean="0"/>
              <a:t>Maak 11 t/m 15.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9606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335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Aanwezigheidsregistratie</a:t>
            </a:r>
          </a:p>
          <a:p>
            <a:r>
              <a:rPr lang="nl-NL" dirty="0" smtClean="0"/>
              <a:t>Paar controles huiswerk</a:t>
            </a:r>
          </a:p>
          <a:p>
            <a:r>
              <a:rPr lang="nl-NL" dirty="0" smtClean="0"/>
              <a:t>Herhaling vorige week</a:t>
            </a:r>
            <a:endParaRPr lang="nl-NL" dirty="0"/>
          </a:p>
          <a:p>
            <a:r>
              <a:rPr lang="nl-NL" dirty="0" smtClean="0"/>
              <a:t>Verder met de stof en vragen maken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Kosten trekker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l-NL" b="1" dirty="0" smtClean="0"/>
              <a:t>Vaste kosten</a:t>
            </a:r>
          </a:p>
          <a:p>
            <a:pPr>
              <a:buFontTx/>
              <a:buChar char="-"/>
            </a:pPr>
            <a:r>
              <a:rPr lang="nl-NL" dirty="0" smtClean="0"/>
              <a:t>Afschrijving</a:t>
            </a:r>
          </a:p>
          <a:p>
            <a:pPr>
              <a:buFontTx/>
              <a:buChar char="-"/>
            </a:pPr>
            <a:r>
              <a:rPr lang="nl-NL" dirty="0" smtClean="0"/>
              <a:t>Rentekosten</a:t>
            </a:r>
          </a:p>
          <a:p>
            <a:pPr>
              <a:buFontTx/>
              <a:buChar char="-"/>
            </a:pPr>
            <a:r>
              <a:rPr lang="nl-NL" dirty="0" smtClean="0"/>
              <a:t>Onderhoud</a:t>
            </a:r>
          </a:p>
          <a:p>
            <a:pPr lvl="1">
              <a:buFontTx/>
              <a:buChar char="-"/>
            </a:pPr>
            <a:r>
              <a:rPr lang="nl-NL" dirty="0" smtClean="0"/>
              <a:t>Arbeid eigen onderhoud</a:t>
            </a:r>
          </a:p>
          <a:p>
            <a:pPr lvl="1">
              <a:buFontTx/>
              <a:buChar char="-"/>
            </a:pPr>
            <a:r>
              <a:rPr lang="nl-NL" dirty="0"/>
              <a:t>R</a:t>
            </a:r>
            <a:r>
              <a:rPr lang="nl-NL" dirty="0" smtClean="0"/>
              <a:t>eparatie</a:t>
            </a:r>
            <a:endParaRPr lang="nl-NL" dirty="0" smtClean="0"/>
          </a:p>
          <a:p>
            <a:pPr lvl="1">
              <a:buFontTx/>
              <a:buChar char="-"/>
            </a:pPr>
            <a:r>
              <a:rPr lang="nl-NL" i="1" dirty="0" smtClean="0"/>
              <a:t>Banden</a:t>
            </a:r>
            <a:endParaRPr lang="nl-NL" dirty="0" smtClean="0"/>
          </a:p>
          <a:p>
            <a:pPr>
              <a:buFontTx/>
              <a:buChar char="-"/>
            </a:pPr>
            <a:r>
              <a:rPr lang="nl-NL" i="1" dirty="0" smtClean="0"/>
              <a:t>Verzekering</a:t>
            </a:r>
          </a:p>
          <a:p>
            <a:pPr>
              <a:buFontTx/>
              <a:buChar char="-"/>
            </a:pPr>
            <a:r>
              <a:rPr lang="nl-NL" i="1" dirty="0" smtClean="0"/>
              <a:t>Onroerend goed</a:t>
            </a:r>
            <a:endParaRPr lang="nl-NL" i="1" dirty="0" smtClean="0"/>
          </a:p>
          <a:p>
            <a:pPr>
              <a:buFontTx/>
              <a:buChar char="-"/>
            </a:pPr>
            <a:r>
              <a:rPr lang="nl-NL" i="1" dirty="0" smtClean="0"/>
              <a:t>Algemene </a:t>
            </a:r>
            <a:r>
              <a:rPr lang="nl-NL" i="1" dirty="0" smtClean="0"/>
              <a:t>kosten</a:t>
            </a:r>
          </a:p>
          <a:p>
            <a:pPr marL="0" indent="0">
              <a:buNone/>
            </a:pPr>
            <a:endParaRPr lang="nl-NL" i="1" dirty="0" smtClean="0"/>
          </a:p>
          <a:p>
            <a:pPr marL="0" indent="0">
              <a:buNone/>
            </a:pPr>
            <a:r>
              <a:rPr lang="nl-NL" b="1" i="1" dirty="0" smtClean="0"/>
              <a:t>Variabele </a:t>
            </a:r>
            <a:r>
              <a:rPr lang="nl-NL" b="1" i="1" dirty="0" smtClean="0"/>
              <a:t>kosten</a:t>
            </a:r>
          </a:p>
          <a:p>
            <a:pPr>
              <a:buFontTx/>
              <a:buChar char="-"/>
            </a:pPr>
            <a:r>
              <a:rPr lang="nl-NL" i="1" dirty="0" smtClean="0"/>
              <a:t>Brandstof</a:t>
            </a:r>
          </a:p>
          <a:p>
            <a:pPr>
              <a:buFontTx/>
              <a:buChar char="-"/>
            </a:pPr>
            <a:r>
              <a:rPr lang="nl-NL" i="1" dirty="0" smtClean="0"/>
              <a:t>Smeermiddelen</a:t>
            </a:r>
          </a:p>
          <a:p>
            <a:pPr>
              <a:buFontTx/>
              <a:buChar char="-"/>
            </a:pPr>
            <a:r>
              <a:rPr lang="nl-NL" i="1" dirty="0" smtClean="0"/>
              <a:t>Arbeid</a:t>
            </a:r>
            <a:r>
              <a:rPr lang="nl-NL" i="1" dirty="0" smtClean="0"/>
              <a:t>skosten</a:t>
            </a:r>
            <a:endParaRPr lang="nl-NL" i="1" dirty="0" smtClean="0"/>
          </a:p>
          <a:p>
            <a:pPr>
              <a:buFontTx/>
              <a:buChar char="-"/>
            </a:pPr>
            <a:r>
              <a:rPr lang="nl-NL" i="1" dirty="0" smtClean="0"/>
              <a:t>Bedrijfsleidingvergoeding</a:t>
            </a:r>
          </a:p>
          <a:p>
            <a:pPr marL="0" indent="0">
              <a:buNone/>
            </a:pPr>
            <a:endParaRPr lang="nl-NL" i="1" dirty="0"/>
          </a:p>
          <a:p>
            <a:pPr marL="0" indent="0">
              <a:buNone/>
            </a:pPr>
            <a:r>
              <a:rPr lang="nl-NL" i="1" dirty="0" smtClean="0"/>
              <a:t>Overig (geen kosten)</a:t>
            </a:r>
          </a:p>
          <a:p>
            <a:pPr>
              <a:buFontTx/>
              <a:buChar char="-"/>
            </a:pPr>
            <a:r>
              <a:rPr lang="nl-NL" i="1" dirty="0" smtClean="0"/>
              <a:t>Bedrijfsrisico en winstmarge</a:t>
            </a:r>
            <a:endParaRPr lang="nl-NL" i="1" dirty="0" smtClean="0"/>
          </a:p>
          <a:p>
            <a:pPr>
              <a:buFontTx/>
              <a:buChar char="-"/>
            </a:pPr>
            <a:r>
              <a:rPr lang="nl-NL" i="1" dirty="0" smtClean="0"/>
              <a:t>BTW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1947414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Afschrijving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93813" y="188640"/>
            <a:ext cx="4906888" cy="304323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3501008"/>
            <a:ext cx="4927476" cy="3152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54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Aanschafwaarde</a:t>
            </a:r>
          </a:p>
          <a:p>
            <a:r>
              <a:rPr lang="nl-NL" dirty="0" smtClean="0"/>
              <a:t>Vervangingswaarde</a:t>
            </a:r>
          </a:p>
          <a:p>
            <a:r>
              <a:rPr lang="nl-NL" dirty="0" smtClean="0"/>
              <a:t>Boekwaarde</a:t>
            </a:r>
          </a:p>
          <a:p>
            <a:r>
              <a:rPr lang="nl-NL" dirty="0" smtClean="0"/>
              <a:t>(economische) levensduur</a:t>
            </a:r>
          </a:p>
          <a:p>
            <a:r>
              <a:rPr lang="nl-NL" dirty="0" smtClean="0"/>
              <a:t>Gebruiksuren</a:t>
            </a:r>
          </a:p>
          <a:p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Je geeft het geld niet uit!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522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 manieren van afschrijven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4005064"/>
            <a:ext cx="6635080" cy="4929411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560240" y="1372589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nl-NL" sz="3600" u="sng" dirty="0" smtClean="0"/>
              <a:t>Vervangingswaarde </a:t>
            </a:r>
            <a:r>
              <a:rPr lang="nl-NL" sz="3600" u="sng" dirty="0"/>
              <a:t>– restwaarde</a:t>
            </a:r>
            <a:endParaRPr lang="nl-NL" sz="3600" dirty="0"/>
          </a:p>
          <a:p>
            <a:r>
              <a:rPr lang="nl-NL" sz="3600" dirty="0"/>
              <a:t>	Economische levensduur</a:t>
            </a:r>
          </a:p>
          <a:p>
            <a:r>
              <a:rPr lang="nl-NL" sz="3600" dirty="0"/>
              <a:t>2. Vast percentage van de </a:t>
            </a:r>
            <a:r>
              <a:rPr lang="nl-NL" sz="3600" dirty="0" smtClean="0"/>
              <a:t>vervangingswaarde</a:t>
            </a:r>
            <a:endParaRPr lang="nl-NL" sz="3600" dirty="0"/>
          </a:p>
          <a:p>
            <a:r>
              <a:rPr lang="nl-NL" sz="3600" dirty="0"/>
              <a:t>3. Vast percentage van de boekwaarde</a:t>
            </a:r>
          </a:p>
        </p:txBody>
      </p:sp>
    </p:spTree>
    <p:extLst>
      <p:ext uri="{BB962C8B-B14F-4D97-AF65-F5344CB8AC3E}">
        <p14:creationId xmlns:p14="http://schemas.microsoft.com/office/powerpoint/2010/main" val="216895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Bespreken </a:t>
            </a:r>
            <a:r>
              <a:rPr lang="nl-NL" dirty="0" smtClean="0"/>
              <a:t>opgaven.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opgave 1 t/m 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828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924" y="1052736"/>
            <a:ext cx="8297684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14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216184"/>
            <a:ext cx="8655082" cy="329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25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151</Words>
  <Application>Microsoft Office PowerPoint</Application>
  <PresentationFormat>Diavoorstelling (4:3)</PresentationFormat>
  <Paragraphs>66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0" baseType="lpstr">
      <vt:lpstr>Arial</vt:lpstr>
      <vt:lpstr>Calibri</vt:lpstr>
      <vt:lpstr>Kantoorthema</vt:lpstr>
      <vt:lpstr>PowerPoint-presentatie</vt:lpstr>
      <vt:lpstr>Wat gaan we vandaag doen?</vt:lpstr>
      <vt:lpstr>Kosten trekker</vt:lpstr>
      <vt:lpstr>Afschrijving</vt:lpstr>
      <vt:lpstr>PowerPoint-presentatie</vt:lpstr>
      <vt:lpstr>3 manieren van afschrijven</vt:lpstr>
      <vt:lpstr>Bespreken opgaven.</vt:lpstr>
      <vt:lpstr>Antwoorden</vt:lpstr>
      <vt:lpstr>Antwoorden</vt:lpstr>
      <vt:lpstr>Antwoorden</vt:lpstr>
      <vt:lpstr>Opdrachten</vt:lpstr>
      <vt:lpstr>Overige kosten</vt:lpstr>
      <vt:lpstr>Gemiddelde waarde</vt:lpstr>
      <vt:lpstr>Rentekosten</vt:lpstr>
      <vt:lpstr>Opdrachten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29</cp:revision>
  <dcterms:created xsi:type="dcterms:W3CDTF">2013-11-15T15:05:42Z</dcterms:created>
  <dcterms:modified xsi:type="dcterms:W3CDTF">2018-09-13T06:54:36Z</dcterms:modified>
</cp:coreProperties>
</file>